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6" r:id="rId3"/>
    <p:sldId id="287" r:id="rId4"/>
    <p:sldId id="288" r:id="rId5"/>
    <p:sldId id="279" r:id="rId6"/>
    <p:sldId id="280" r:id="rId7"/>
    <p:sldId id="281" r:id="rId8"/>
    <p:sldId id="296" r:id="rId9"/>
    <p:sldId id="291" r:id="rId10"/>
    <p:sldId id="256" r:id="rId11"/>
    <p:sldId id="257" r:id="rId12"/>
    <p:sldId id="263" r:id="rId13"/>
    <p:sldId id="292" r:id="rId14"/>
    <p:sldId id="293" r:id="rId15"/>
    <p:sldId id="268" r:id="rId16"/>
    <p:sldId id="269" r:id="rId17"/>
    <p:sldId id="260" r:id="rId18"/>
    <p:sldId id="273" r:id="rId19"/>
    <p:sldId id="297" r:id="rId20"/>
    <p:sldId id="301" r:id="rId21"/>
    <p:sldId id="277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3782" autoAdjust="0"/>
  </p:normalViewPr>
  <p:slideViewPr>
    <p:cSldViewPr>
      <p:cViewPr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7EBCAD-4B8A-44CA-ACF4-566F83B238B0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C8E86B-3999-41C1-864C-7ADD00BB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3910-BF96-4269-B7B1-A4DC5499DD9B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B75C-8214-4A1F-8002-2ACBF341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A792-7D73-47A2-B204-73BA31B11B0E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FB81-38E7-406A-A97F-384B21E85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100E-C8E8-4827-B022-1ECFE267D1AD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599B-4F79-4B2C-8949-24400688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60F1-D72E-4A93-A717-9143FA00E345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0509-9CC4-40D9-8B83-21B239500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B646-A602-441D-BAA1-728F790C3A20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E827-E166-4C0D-81F9-26546C38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AD7C-0263-4A21-B52D-D348B8FB61AB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87E7-0BF3-42E8-AD70-F4D8128E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0184-4EAD-403E-A051-D538A5F2684D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ECF0-6D4E-410C-ACA3-B9850904F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3B7E-5772-43B2-BD8C-5C81C0287F83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115A-5C7D-4A28-8099-3D333EC4D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97FF-20AE-4514-A8CE-3574077127F7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51FA-BE31-4CC7-A500-AB5B9BF30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4345-A1C2-472C-BA89-FA833EF6F88B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CF1B-C1CA-455F-A12A-724CC654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663B-60C7-4BEE-8801-6895287FB0B6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A183-8A3A-43E1-83E3-B012207A5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1043-5082-48E2-9C6B-4C9BAEAE7600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B066-BD8F-4138-8F48-C3BA1CDA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00B9A-08E2-4377-86CB-B753F26D5531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22840-5C30-499C-9F3F-3251C3D9C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o3128.html" TargetMode="External"/><Relationship Id="rId2" Type="http://schemas.openxmlformats.org/officeDocument/2006/relationships/hyperlink" Target="http://tolkslovar.ru/s9753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ineartscenter.org/uploaded_images/Sargent-78215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116013" y="1557338"/>
            <a:ext cx="7777162" cy="4525962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3600" smtClean="0"/>
              <a:t>   «Я слышу и забываю, </a:t>
            </a:r>
          </a:p>
          <a:p>
            <a:pPr algn="r">
              <a:buFont typeface="Arial" charset="0"/>
              <a:buNone/>
            </a:pPr>
            <a:r>
              <a:rPr lang="ru-RU" sz="3600" smtClean="0"/>
              <a:t>Я вижу и запоминаю, </a:t>
            </a:r>
          </a:p>
          <a:p>
            <a:pPr algn="r">
              <a:buFont typeface="Arial" charset="0"/>
              <a:buNone/>
            </a:pPr>
            <a:r>
              <a:rPr lang="ru-RU" sz="3600" smtClean="0"/>
              <a:t>Я делаю и я понимаю»</a:t>
            </a:r>
            <a:r>
              <a:rPr lang="ru-RU" smtClean="0"/>
              <a:t> </a:t>
            </a:r>
          </a:p>
          <a:p>
            <a:pPr algn="r">
              <a:buFont typeface="Arial" charset="0"/>
              <a:buNone/>
            </a:pPr>
            <a:r>
              <a:rPr lang="ru-RU" smtClean="0"/>
              <a:t> (</a:t>
            </a:r>
            <a:r>
              <a:rPr lang="ru-RU" sz="2800" smtClean="0"/>
              <a:t>Конфуций</a:t>
            </a:r>
            <a:r>
              <a:rPr lang="ru-RU" smtClean="0"/>
              <a:t>)</a:t>
            </a:r>
          </a:p>
        </p:txBody>
      </p:sp>
      <p:pic>
        <p:nvPicPr>
          <p:cNvPr id="15363" name="Picture 7" descr="Dj1oIsuX0AEklg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28971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Monotype Corsiva" pitchFamily="66" charset="0"/>
              </a:rPr>
              <a:t>Тема урока:</a:t>
            </a:r>
          </a:p>
        </p:txBody>
      </p:sp>
      <p:sp>
        <p:nvSpPr>
          <p:cNvPr id="24578" name="Rectangle 9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smtClean="0">
                <a:solidFill>
                  <a:schemeClr val="tx2"/>
                </a:solidFill>
                <a:latin typeface="Monotype Corsiva" pitchFamily="66" charset="0"/>
              </a:rPr>
              <a:t>«Осевая и центральная </a:t>
            </a:r>
          </a:p>
          <a:p>
            <a:pPr algn="ctr">
              <a:buFont typeface="Arial" charset="0"/>
              <a:buNone/>
            </a:pPr>
            <a:r>
              <a:rPr lang="ru-RU" sz="5400" smtClean="0">
                <a:solidFill>
                  <a:schemeClr val="tx2"/>
                </a:solidFill>
                <a:latin typeface="Monotype Corsiva" pitchFamily="66" charset="0"/>
              </a:rPr>
              <a:t>симметрии»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3357563" y="3357563"/>
            <a:ext cx="578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«Симметрия является той идеей, с помощью которой человек веками пытается объяснить и создать порядок, красоту и совершенство». 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732588" y="5157788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Monotype Corsiva" pitchFamily="66" charset="0"/>
              </a:rPr>
              <a:t>Г. Вейль</a:t>
            </a:r>
            <a:endParaRPr lang="ru-RU" sz="2400">
              <a:latin typeface="Monotype Corsiva" pitchFamily="66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116013" y="765175"/>
            <a:ext cx="7777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0000"/>
                </a:solidFill>
              </a:rPr>
              <a:t>Симметрия </a:t>
            </a:r>
            <a:r>
              <a:rPr lang="ru-RU" sz="2400">
                <a:solidFill>
                  <a:srgbClr val="000000"/>
                </a:solidFill>
              </a:rPr>
              <a:t>- </a:t>
            </a:r>
            <a:r>
              <a:rPr lang="ru-RU" sz="2400" b="1" u="sng">
                <a:solidFill>
                  <a:srgbClr val="C00000"/>
                </a:solidFill>
                <a:hlinkClick r:id="rId2" tooltip="Соразмерность - Отвлеч. сущ. по знач. прил.: соразмерный...."/>
              </a:rPr>
              <a:t>соразмерность,</a:t>
            </a:r>
            <a:r>
              <a:rPr lang="ru-RU" sz="2400" b="1" u="sng">
                <a:solidFill>
                  <a:srgbClr val="C00000"/>
                </a:solidFill>
              </a:rPr>
              <a:t> </a:t>
            </a:r>
            <a:r>
              <a:rPr lang="ru-RU" sz="2400" b="1" u="sng">
                <a:solidFill>
                  <a:srgbClr val="C00000"/>
                </a:solidFill>
                <a:hlinkClick r:id="rId3" tooltip="Одинаковость - Отвлеч. сущ. по знач. прил.: одинаковый...."/>
              </a:rPr>
              <a:t>одинаковость</a:t>
            </a:r>
            <a:r>
              <a:rPr lang="ru-RU" sz="2400">
                <a:solidFill>
                  <a:srgbClr val="000000"/>
                </a:solidFill>
              </a:rPr>
              <a:t> в расположении частей чего-нибудь по противоположным сторонам от точки, прямой или плоскости. </a:t>
            </a:r>
            <a:r>
              <a:rPr lang="ru-RU" sz="2400" b="1" i="1">
                <a:solidFill>
                  <a:schemeClr val="accent2"/>
                </a:solidFill>
              </a:rPr>
              <a:t> </a:t>
            </a:r>
          </a:p>
          <a:p>
            <a:pPr algn="r"/>
            <a:r>
              <a:rPr lang="ru-RU" sz="2400" i="1"/>
              <a:t>(толковый словарь русского языка Ожегова)</a:t>
            </a:r>
          </a:p>
        </p:txBody>
      </p:sp>
      <p:pic>
        <p:nvPicPr>
          <p:cNvPr id="25604" name="Picture 5" descr="German_Klaus_Gugo_Vej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213100"/>
            <a:ext cx="229393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Осевая симметрия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8085137" cy="452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00"/>
                </a:solidFill>
              </a:rPr>
              <a:t>   Точки А и А</a:t>
            </a:r>
            <a:r>
              <a:rPr lang="ru-RU" sz="2400" baseline="-25000" smtClean="0">
                <a:solidFill>
                  <a:srgbClr val="000000"/>
                </a:solidFill>
              </a:rPr>
              <a:t>1</a:t>
            </a:r>
            <a:r>
              <a:rPr lang="ru-RU" sz="2400" smtClean="0">
                <a:solidFill>
                  <a:srgbClr val="000000"/>
                </a:solidFill>
              </a:rPr>
              <a:t> называются </a:t>
            </a:r>
            <a:r>
              <a:rPr lang="ru-RU" sz="2400" i="1" smtClean="0">
                <a:solidFill>
                  <a:srgbClr val="000000"/>
                </a:solidFill>
              </a:rPr>
              <a:t>симметричными относительно прямой а</a:t>
            </a:r>
            <a:r>
              <a:rPr lang="ru-RU" sz="2400" smtClean="0">
                <a:solidFill>
                  <a:srgbClr val="000000"/>
                </a:solidFill>
              </a:rPr>
              <a:t>, если эта прямая проходит через середину отрезка АА</a:t>
            </a:r>
            <a:r>
              <a:rPr lang="ru-RU" sz="2400" baseline="-25000" smtClean="0">
                <a:solidFill>
                  <a:srgbClr val="000000"/>
                </a:solidFill>
              </a:rPr>
              <a:t>1</a:t>
            </a:r>
            <a:r>
              <a:rPr lang="ru-RU" sz="2400" smtClean="0">
                <a:solidFill>
                  <a:srgbClr val="000000"/>
                </a:solidFill>
              </a:rPr>
              <a:t> и перпендикулярна к нему.</a:t>
            </a:r>
          </a:p>
        </p:txBody>
      </p:sp>
      <p:sp>
        <p:nvSpPr>
          <p:cNvPr id="26627" name="Line 8"/>
          <p:cNvSpPr>
            <a:spLocks noChangeShapeType="1"/>
          </p:cNvSpPr>
          <p:nvPr/>
        </p:nvSpPr>
        <p:spPr bwMode="auto">
          <a:xfrm>
            <a:off x="1258888" y="4779963"/>
            <a:ext cx="3241675" cy="174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9"/>
          <p:cNvSpPr>
            <a:spLocks noChangeShapeType="1"/>
          </p:cNvSpPr>
          <p:nvPr/>
        </p:nvSpPr>
        <p:spPr bwMode="auto">
          <a:xfrm>
            <a:off x="2951163" y="4189413"/>
            <a:ext cx="0" cy="11842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10"/>
          <p:cNvSpPr>
            <a:spLocks noChangeShapeType="1"/>
          </p:cNvSpPr>
          <p:nvPr/>
        </p:nvSpPr>
        <p:spPr bwMode="auto">
          <a:xfrm flipH="1">
            <a:off x="2871788" y="4999038"/>
            <a:ext cx="1444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11"/>
          <p:cNvSpPr>
            <a:spLocks noChangeShapeType="1"/>
          </p:cNvSpPr>
          <p:nvPr/>
        </p:nvSpPr>
        <p:spPr bwMode="auto">
          <a:xfrm flipH="1">
            <a:off x="2871788" y="4364038"/>
            <a:ext cx="1444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 flipH="1">
            <a:off x="2771775" y="4652963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2771775" y="46529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187450" y="4724400"/>
            <a:ext cx="36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i="1">
                <a:latin typeface="Monotype Corsiva" pitchFamily="66" charset="0"/>
              </a:rPr>
              <a:t>а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2987675" y="39338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А</a:t>
            </a:r>
          </a:p>
        </p:txBody>
      </p:sp>
      <p:sp>
        <p:nvSpPr>
          <p:cNvPr id="26635" name="Text Box 16"/>
          <p:cNvSpPr txBox="1">
            <a:spLocks noChangeArrowheads="1"/>
          </p:cNvSpPr>
          <p:nvPr/>
        </p:nvSpPr>
        <p:spPr bwMode="auto">
          <a:xfrm>
            <a:off x="2916238" y="52292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А</a:t>
            </a:r>
            <a:r>
              <a:rPr lang="ru-RU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1295400" y="589121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i="1">
                <a:latin typeface="Monotype Corsiva" pitchFamily="66" charset="0"/>
              </a:rPr>
              <a:t>а</a:t>
            </a:r>
            <a:r>
              <a:rPr lang="ru-RU" sz="2400">
                <a:latin typeface="Monotype Corsiva" pitchFamily="66" charset="0"/>
              </a:rPr>
              <a:t> – ось симметрии</a:t>
            </a:r>
          </a:p>
        </p:txBody>
      </p:sp>
      <p:sp>
        <p:nvSpPr>
          <p:cNvPr id="26637" name="Line 18"/>
          <p:cNvSpPr>
            <a:spLocks noChangeShapeType="1"/>
          </p:cNvSpPr>
          <p:nvPr/>
        </p:nvSpPr>
        <p:spPr bwMode="auto">
          <a:xfrm flipV="1">
            <a:off x="4643438" y="3644900"/>
            <a:ext cx="3816350" cy="1368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>
            <a:off x="5508625" y="3357563"/>
            <a:ext cx="1008063" cy="223202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20"/>
          <p:cNvSpPr>
            <a:spLocks noChangeShapeType="1"/>
          </p:cNvSpPr>
          <p:nvPr/>
        </p:nvSpPr>
        <p:spPr bwMode="auto">
          <a:xfrm>
            <a:off x="7019925" y="3500438"/>
            <a:ext cx="504825" cy="10810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22"/>
          <p:cNvSpPr>
            <a:spLocks noChangeShapeType="1"/>
          </p:cNvSpPr>
          <p:nvPr/>
        </p:nvSpPr>
        <p:spPr bwMode="auto">
          <a:xfrm flipV="1">
            <a:off x="5076825" y="4076700"/>
            <a:ext cx="2232025" cy="7921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Text Box 23"/>
          <p:cNvSpPr txBox="1">
            <a:spLocks noChangeArrowheads="1"/>
          </p:cNvSpPr>
          <p:nvPr/>
        </p:nvSpPr>
        <p:spPr bwMode="auto">
          <a:xfrm>
            <a:off x="4932363" y="49418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Р</a:t>
            </a:r>
          </a:p>
        </p:txBody>
      </p:sp>
      <p:sp>
        <p:nvSpPr>
          <p:cNvPr id="26642" name="Text Box 24"/>
          <p:cNvSpPr txBox="1">
            <a:spLocks noChangeArrowheads="1"/>
          </p:cNvSpPr>
          <p:nvPr/>
        </p:nvSpPr>
        <p:spPr bwMode="auto">
          <a:xfrm>
            <a:off x="6588125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М</a:t>
            </a:r>
          </a:p>
        </p:txBody>
      </p:sp>
      <p:sp>
        <p:nvSpPr>
          <p:cNvPr id="26643" name="Text Box 25"/>
          <p:cNvSpPr txBox="1">
            <a:spLocks noChangeArrowheads="1"/>
          </p:cNvSpPr>
          <p:nvPr/>
        </p:nvSpPr>
        <p:spPr bwMode="auto">
          <a:xfrm>
            <a:off x="7524750" y="45085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М</a:t>
            </a:r>
            <a:r>
              <a:rPr lang="ru-RU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6644" name="Text Box 26"/>
          <p:cNvSpPr txBox="1">
            <a:spLocks noChangeArrowheads="1"/>
          </p:cNvSpPr>
          <p:nvPr/>
        </p:nvSpPr>
        <p:spPr bwMode="auto">
          <a:xfrm>
            <a:off x="8243888" y="36449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i="1">
                <a:latin typeface="Monotype Corsiva" pitchFamily="66" charset="0"/>
              </a:rPr>
              <a:t>а</a:t>
            </a:r>
          </a:p>
        </p:txBody>
      </p:sp>
      <p:sp>
        <p:nvSpPr>
          <p:cNvPr id="26645" name="Text Box 27"/>
          <p:cNvSpPr txBox="1">
            <a:spLocks noChangeArrowheads="1"/>
          </p:cNvSpPr>
          <p:nvPr/>
        </p:nvSpPr>
        <p:spPr bwMode="auto">
          <a:xfrm>
            <a:off x="5076825" y="32845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N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6646" name="Text Box 28"/>
          <p:cNvSpPr txBox="1">
            <a:spLocks noChangeArrowheads="1"/>
          </p:cNvSpPr>
          <p:nvPr/>
        </p:nvSpPr>
        <p:spPr bwMode="auto">
          <a:xfrm>
            <a:off x="6516688" y="53006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N</a:t>
            </a:r>
            <a:r>
              <a:rPr lang="en-US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6647" name="Text Box 29"/>
          <p:cNvSpPr txBox="1">
            <a:spLocks noChangeArrowheads="1"/>
          </p:cNvSpPr>
          <p:nvPr/>
        </p:nvSpPr>
        <p:spPr bwMode="auto">
          <a:xfrm>
            <a:off x="4157663" y="5691188"/>
            <a:ext cx="4425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>
                <a:latin typeface="Monotype Corsiva" pitchFamily="66" charset="0"/>
              </a:rPr>
              <a:t>Точка Р симметрична самой себе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latin typeface="Monotype Corsiva" pitchFamily="66" charset="0"/>
              </a:rPr>
              <a:t>относительно прямой </a:t>
            </a:r>
            <a:r>
              <a:rPr lang="ru-RU" sz="2000" i="1">
                <a:latin typeface="Monotype Corsiva" pitchFamily="66" charset="0"/>
              </a:rPr>
              <a:t>а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26648" name="Line 30"/>
          <p:cNvSpPr>
            <a:spLocks noChangeShapeType="1"/>
          </p:cNvSpPr>
          <p:nvPr/>
        </p:nvSpPr>
        <p:spPr bwMode="auto">
          <a:xfrm flipH="1">
            <a:off x="5795963" y="4364038"/>
            <a:ext cx="1444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31"/>
          <p:cNvSpPr>
            <a:spLocks noChangeShapeType="1"/>
          </p:cNvSpPr>
          <p:nvPr/>
        </p:nvSpPr>
        <p:spPr bwMode="auto">
          <a:xfrm>
            <a:off x="5795963" y="4437063"/>
            <a:ext cx="73025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32"/>
          <p:cNvSpPr>
            <a:spLocks noChangeShapeType="1"/>
          </p:cNvSpPr>
          <p:nvPr/>
        </p:nvSpPr>
        <p:spPr bwMode="auto">
          <a:xfrm flipH="1">
            <a:off x="7092950" y="3933825"/>
            <a:ext cx="14287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>
            <a:off x="7092950" y="4005263"/>
            <a:ext cx="71438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36"/>
          <p:cNvSpPr>
            <a:spLocks noChangeShapeType="1"/>
          </p:cNvSpPr>
          <p:nvPr/>
        </p:nvSpPr>
        <p:spPr bwMode="auto">
          <a:xfrm flipH="1">
            <a:off x="7308850" y="4292600"/>
            <a:ext cx="14287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37"/>
          <p:cNvSpPr>
            <a:spLocks noChangeShapeType="1"/>
          </p:cNvSpPr>
          <p:nvPr/>
        </p:nvSpPr>
        <p:spPr bwMode="auto">
          <a:xfrm flipH="1">
            <a:off x="7092950" y="3716338"/>
            <a:ext cx="144463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916238" y="4133850"/>
            <a:ext cx="71437" cy="873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651500" y="3716338"/>
            <a:ext cx="144463" cy="144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724525" y="3868738"/>
            <a:ext cx="142875" cy="144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084888" y="4708525"/>
            <a:ext cx="142875" cy="144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156325" y="4887913"/>
            <a:ext cx="142875" cy="144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Фигуры, обладающие осевой симметрией</a:t>
            </a:r>
          </a:p>
        </p:txBody>
      </p:sp>
      <p:sp>
        <p:nvSpPr>
          <p:cNvPr id="27650" name="Равнобедренный треугольник 7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2665412" cy="19431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 algn="ctr">
            <a:solidFill>
              <a:srgbClr val="385D8A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3" name="Блок-схема: узел 2"/>
          <p:cNvSpPr/>
          <p:nvPr/>
        </p:nvSpPr>
        <p:spPr>
          <a:xfrm>
            <a:off x="3708400" y="1341438"/>
            <a:ext cx="2971800" cy="2895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7092950" y="1412875"/>
            <a:ext cx="1676400" cy="2514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4652963"/>
            <a:ext cx="48768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Line 12"/>
          <p:cNvSpPr>
            <a:spLocks noChangeShapeType="1"/>
          </p:cNvSpPr>
          <p:nvPr/>
        </p:nvSpPr>
        <p:spPr bwMode="auto">
          <a:xfrm flipV="1">
            <a:off x="6516688" y="4221163"/>
            <a:ext cx="1727200" cy="16557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/>
          <a:lstStyle/>
          <a:p>
            <a:r>
              <a:rPr lang="ru-RU" sz="3600" b="1" i="1" smtClean="0">
                <a:solidFill>
                  <a:srgbClr val="215968"/>
                </a:solidFill>
                <a:latin typeface="Monotype Corsiva" pitchFamily="66" charset="0"/>
              </a:rPr>
              <a:t>Симметрия относительно прямой</a:t>
            </a:r>
          </a:p>
        </p:txBody>
      </p:sp>
      <p:pic>
        <p:nvPicPr>
          <p:cNvPr id="28674" name="Picture 15" descr="MCj0439766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2743200" cy="2743200"/>
          </a:xfrm>
        </p:spPr>
      </p:pic>
      <p:pic>
        <p:nvPicPr>
          <p:cNvPr id="28675" name="Picture 13" descr="MCj043978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90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MCj044011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412875"/>
            <a:ext cx="24638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6" descr="MCj043977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93382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BD1821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789363"/>
            <a:ext cx="1843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260475" y="1196975"/>
            <a:ext cx="7343775" cy="727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 Точки А и  А</a:t>
            </a:r>
            <a:r>
              <a:rPr lang="ru-RU" sz="2000" baseline="-2500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1</a:t>
            </a:r>
            <a:r>
              <a:rPr lang="ru-RU" sz="200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  называются </a:t>
            </a:r>
            <a:r>
              <a:rPr lang="ru-RU" sz="2000" i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симметричными относительно</a:t>
            </a:r>
            <a:r>
              <a:rPr lang="ru-RU" sz="2000" i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i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точки О, </a:t>
            </a:r>
            <a:r>
              <a:rPr lang="ru-RU" sz="200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если   О – середина отрезка АА</a:t>
            </a:r>
            <a:r>
              <a:rPr lang="ru-RU" sz="2000" baseline="-250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5329238" y="3695700"/>
            <a:ext cx="3238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Line 13"/>
          <p:cNvSpPr>
            <a:spLocks noChangeShapeType="1"/>
          </p:cNvSpPr>
          <p:nvPr/>
        </p:nvSpPr>
        <p:spPr bwMode="auto">
          <a:xfrm flipV="1">
            <a:off x="6408738" y="2925763"/>
            <a:ext cx="1223962" cy="15113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14"/>
          <p:cNvSpPr>
            <a:spLocks noChangeShapeType="1"/>
          </p:cNvSpPr>
          <p:nvPr/>
        </p:nvSpPr>
        <p:spPr bwMode="auto">
          <a:xfrm>
            <a:off x="6049963" y="2852738"/>
            <a:ext cx="1943100" cy="16573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15"/>
          <p:cNvSpPr>
            <a:spLocks noChangeShapeType="1"/>
          </p:cNvSpPr>
          <p:nvPr/>
        </p:nvSpPr>
        <p:spPr bwMode="auto">
          <a:xfrm flipV="1">
            <a:off x="2160588" y="2973388"/>
            <a:ext cx="2447925" cy="13684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17"/>
          <p:cNvSpPr>
            <a:spLocks noChangeShapeType="1"/>
          </p:cNvSpPr>
          <p:nvPr/>
        </p:nvSpPr>
        <p:spPr bwMode="auto">
          <a:xfrm flipV="1">
            <a:off x="2195513" y="3573463"/>
            <a:ext cx="1295400" cy="7207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8"/>
          <p:cNvSpPr>
            <a:spLocks noChangeShapeType="1"/>
          </p:cNvSpPr>
          <p:nvPr/>
        </p:nvSpPr>
        <p:spPr bwMode="auto">
          <a:xfrm>
            <a:off x="3924300" y="328295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9"/>
          <p:cNvSpPr>
            <a:spLocks noChangeShapeType="1"/>
          </p:cNvSpPr>
          <p:nvPr/>
        </p:nvSpPr>
        <p:spPr bwMode="auto">
          <a:xfrm>
            <a:off x="2916238" y="382587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20"/>
          <p:cNvSpPr>
            <a:spLocks noChangeShapeType="1"/>
          </p:cNvSpPr>
          <p:nvPr/>
        </p:nvSpPr>
        <p:spPr bwMode="auto">
          <a:xfrm flipH="1">
            <a:off x="7380288" y="3944938"/>
            <a:ext cx="1444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21"/>
          <p:cNvSpPr>
            <a:spLocks noChangeShapeType="1"/>
          </p:cNvSpPr>
          <p:nvPr/>
        </p:nvSpPr>
        <p:spPr bwMode="auto">
          <a:xfrm flipH="1">
            <a:off x="6443663" y="3101975"/>
            <a:ext cx="14287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8" name="Line 22"/>
          <p:cNvSpPr>
            <a:spLocks noChangeShapeType="1"/>
          </p:cNvSpPr>
          <p:nvPr/>
        </p:nvSpPr>
        <p:spPr bwMode="auto">
          <a:xfrm>
            <a:off x="6610350" y="4038600"/>
            <a:ext cx="14287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23"/>
          <p:cNvSpPr>
            <a:spLocks noChangeShapeType="1"/>
          </p:cNvSpPr>
          <p:nvPr/>
        </p:nvSpPr>
        <p:spPr bwMode="auto">
          <a:xfrm>
            <a:off x="6681788" y="3917950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24"/>
          <p:cNvSpPr>
            <a:spLocks noChangeShapeType="1"/>
          </p:cNvSpPr>
          <p:nvPr/>
        </p:nvSpPr>
        <p:spPr bwMode="auto">
          <a:xfrm>
            <a:off x="7202488" y="3297238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25"/>
          <p:cNvSpPr>
            <a:spLocks noChangeShapeType="1"/>
          </p:cNvSpPr>
          <p:nvPr/>
        </p:nvSpPr>
        <p:spPr bwMode="auto">
          <a:xfrm>
            <a:off x="7308850" y="3201988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Text Box 27"/>
          <p:cNvSpPr txBox="1">
            <a:spLocks noChangeArrowheads="1"/>
          </p:cNvSpPr>
          <p:nvPr/>
        </p:nvSpPr>
        <p:spPr bwMode="auto">
          <a:xfrm>
            <a:off x="1908175" y="39258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А</a:t>
            </a:r>
          </a:p>
        </p:txBody>
      </p:sp>
      <p:sp>
        <p:nvSpPr>
          <p:cNvPr id="29713" name="Text Box 28"/>
          <p:cNvSpPr txBox="1">
            <a:spLocks noChangeArrowheads="1"/>
          </p:cNvSpPr>
          <p:nvPr/>
        </p:nvSpPr>
        <p:spPr bwMode="auto">
          <a:xfrm>
            <a:off x="4427538" y="26543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А</a:t>
            </a:r>
            <a:r>
              <a:rPr lang="ru-RU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14" name="Text Box 29"/>
          <p:cNvSpPr txBox="1">
            <a:spLocks noChangeArrowheads="1"/>
          </p:cNvSpPr>
          <p:nvPr/>
        </p:nvSpPr>
        <p:spPr bwMode="auto">
          <a:xfrm>
            <a:off x="3094038" y="32067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О</a:t>
            </a:r>
          </a:p>
        </p:txBody>
      </p:sp>
      <p:sp>
        <p:nvSpPr>
          <p:cNvPr id="29715" name="Text Box 30"/>
          <p:cNvSpPr txBox="1">
            <a:spLocks noChangeArrowheads="1"/>
          </p:cNvSpPr>
          <p:nvPr/>
        </p:nvSpPr>
        <p:spPr bwMode="auto">
          <a:xfrm>
            <a:off x="6804025" y="31464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О</a:t>
            </a:r>
          </a:p>
        </p:txBody>
      </p:sp>
      <p:sp>
        <p:nvSpPr>
          <p:cNvPr id="29716" name="Text Box 31"/>
          <p:cNvSpPr txBox="1">
            <a:spLocks noChangeArrowheads="1"/>
          </p:cNvSpPr>
          <p:nvPr/>
        </p:nvSpPr>
        <p:spPr bwMode="auto">
          <a:xfrm>
            <a:off x="5113338" y="3816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Р</a:t>
            </a:r>
          </a:p>
        </p:txBody>
      </p:sp>
      <p:sp>
        <p:nvSpPr>
          <p:cNvPr id="29717" name="Text Box 32"/>
          <p:cNvSpPr txBox="1">
            <a:spLocks noChangeArrowheads="1"/>
          </p:cNvSpPr>
          <p:nvPr/>
        </p:nvSpPr>
        <p:spPr bwMode="auto">
          <a:xfrm>
            <a:off x="7956550" y="56610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Q</a:t>
            </a:r>
            <a:endParaRPr lang="ru-RU"/>
          </a:p>
        </p:txBody>
      </p:sp>
      <p:sp>
        <p:nvSpPr>
          <p:cNvPr id="29718" name="Text Box 33"/>
          <p:cNvSpPr txBox="1">
            <a:spLocks noChangeArrowheads="1"/>
          </p:cNvSpPr>
          <p:nvPr/>
        </p:nvSpPr>
        <p:spPr bwMode="auto">
          <a:xfrm>
            <a:off x="6049963" y="43227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M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19" name="Text Box 34"/>
          <p:cNvSpPr txBox="1">
            <a:spLocks noChangeArrowheads="1"/>
          </p:cNvSpPr>
          <p:nvPr/>
        </p:nvSpPr>
        <p:spPr bwMode="auto">
          <a:xfrm>
            <a:off x="7662863" y="26066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M</a:t>
            </a:r>
            <a:r>
              <a:rPr lang="en-US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20" name="Text Box 35"/>
          <p:cNvSpPr txBox="1">
            <a:spLocks noChangeArrowheads="1"/>
          </p:cNvSpPr>
          <p:nvPr/>
        </p:nvSpPr>
        <p:spPr bwMode="auto">
          <a:xfrm>
            <a:off x="7993063" y="414655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N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21" name="Text Box 36"/>
          <p:cNvSpPr txBox="1">
            <a:spLocks noChangeArrowheads="1"/>
          </p:cNvSpPr>
          <p:nvPr/>
        </p:nvSpPr>
        <p:spPr bwMode="auto">
          <a:xfrm>
            <a:off x="6119813" y="24701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N</a:t>
            </a:r>
            <a:r>
              <a:rPr lang="en-US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22" name="Text Box 37"/>
          <p:cNvSpPr txBox="1">
            <a:spLocks noChangeArrowheads="1"/>
          </p:cNvSpPr>
          <p:nvPr/>
        </p:nvSpPr>
        <p:spPr bwMode="auto">
          <a:xfrm>
            <a:off x="611188" y="5013325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29723" name="Text Box 38"/>
          <p:cNvSpPr txBox="1">
            <a:spLocks noChangeArrowheads="1"/>
          </p:cNvSpPr>
          <p:nvPr/>
        </p:nvSpPr>
        <p:spPr bwMode="auto">
          <a:xfrm>
            <a:off x="1042988" y="4724400"/>
            <a:ext cx="46085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            АО = ОА</a:t>
            </a:r>
            <a:r>
              <a:rPr lang="ru-RU" baseline="-25000">
                <a:latin typeface="Monotype Corsiva" pitchFamily="66" charset="0"/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Точка О – центр симметрии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8388350" y="38608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Р</a:t>
            </a:r>
            <a:r>
              <a:rPr lang="ru-RU" baseline="-25000">
                <a:latin typeface="Monotype Corsiva" pitchFamily="66" charset="0"/>
              </a:rPr>
              <a:t>1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9725" name="Rectangle 33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Центральная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584200"/>
            <a:ext cx="7777163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Фигуры, обладающие центральной симметрией</a:t>
            </a:r>
            <a:endParaRPr lang="ru-RU" sz="3600" b="1" u="sng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7750" y="2205038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21615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</a:t>
            </a:r>
          </a:p>
        </p:txBody>
      </p:sp>
      <p:sp>
        <p:nvSpPr>
          <p:cNvPr id="25605" name="Oval 10"/>
          <p:cNvSpPr>
            <a:spLocks noChangeArrowheads="1"/>
          </p:cNvSpPr>
          <p:nvPr/>
        </p:nvSpPr>
        <p:spPr bwMode="auto">
          <a:xfrm>
            <a:off x="4211638" y="2819400"/>
            <a:ext cx="1828800" cy="172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>
            <a:off x="1042988" y="2913063"/>
            <a:ext cx="2808287" cy="1727200"/>
          </a:xfrm>
          <a:prstGeom prst="parallelogram">
            <a:avLst>
              <a:gd name="adj" fmla="val 4064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1692275" y="2925763"/>
            <a:ext cx="1444625" cy="172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 flipV="1">
            <a:off x="1042988" y="2925763"/>
            <a:ext cx="2808287" cy="172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2319338" y="3336925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Monotype Corsiva" pitchFamily="66" charset="0"/>
              </a:rPr>
              <a:t>о</a:t>
            </a:r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4932363" y="362585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Monotype Corsiva" pitchFamily="66" charset="0"/>
              </a:rPr>
              <a:t>О</a:t>
            </a:r>
          </a:p>
        </p:txBody>
      </p:sp>
      <p:sp>
        <p:nvSpPr>
          <p:cNvPr id="30730" name="Oval 19"/>
          <p:cNvSpPr>
            <a:spLocks noChangeArrowheads="1"/>
          </p:cNvSpPr>
          <p:nvPr/>
        </p:nvSpPr>
        <p:spPr bwMode="auto">
          <a:xfrm>
            <a:off x="5076825" y="36576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3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522538"/>
            <a:ext cx="23653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Box 12"/>
          <p:cNvSpPr txBox="1">
            <a:spLocks noChangeArrowheads="1"/>
          </p:cNvSpPr>
          <p:nvPr/>
        </p:nvSpPr>
        <p:spPr bwMode="auto">
          <a:xfrm>
            <a:off x="6654800" y="1727200"/>
            <a:ext cx="1944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Правильный </a:t>
            </a:r>
          </a:p>
          <a:p>
            <a:r>
              <a:rPr lang="ru-RU" sz="2400">
                <a:latin typeface="Monotype Corsiva" pitchFamily="66" charset="0"/>
              </a:rPr>
              <a:t>шестиугольник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7308850" y="328453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Monotype Corsiva" pitchFamily="66" charset="0"/>
              </a:rPr>
              <a:t>о</a:t>
            </a:r>
          </a:p>
        </p:txBody>
      </p:sp>
      <p:sp>
        <p:nvSpPr>
          <p:cNvPr id="30734" name="Line 8"/>
          <p:cNvSpPr>
            <a:spLocks noChangeShapeType="1"/>
          </p:cNvSpPr>
          <p:nvPr/>
        </p:nvSpPr>
        <p:spPr bwMode="auto">
          <a:xfrm flipV="1">
            <a:off x="2916238" y="4941888"/>
            <a:ext cx="3240087" cy="7921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 descr="2-800x800-2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6" descr="MCj043977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005263"/>
            <a:ext cx="2527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6" descr="i?id=4d7f2fc0889e4c131426ce85c543cec6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773238"/>
            <a:ext cx="219551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24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26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AutoShape 28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AutoShape 30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AutoShape 32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AutoShape 34" descr="38999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4" name="Picture 38" descr="4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6700"/>
            <a:ext cx="205581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6" descr="j02997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916113"/>
            <a:ext cx="18272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1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Monotype Corsiva" pitchFamily="66" charset="0"/>
              </a:rPr>
              <a:t>Симметрия относительно 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8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58515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Закрепление изученного материала</a:t>
            </a:r>
          </a:p>
        </p:txBody>
      </p:sp>
      <p:grpSp>
        <p:nvGrpSpPr>
          <p:cNvPr id="32771" name="Group 8"/>
          <p:cNvGrpSpPr>
            <a:grpSpLocks noChangeAspect="1"/>
          </p:cNvGrpSpPr>
          <p:nvPr/>
        </p:nvGrpSpPr>
        <p:grpSpPr bwMode="auto">
          <a:xfrm>
            <a:off x="3708400" y="2276475"/>
            <a:ext cx="2592388" cy="2220913"/>
            <a:chOff x="2276" y="9403"/>
            <a:chExt cx="1867" cy="1579"/>
          </a:xfrm>
        </p:grpSpPr>
        <p:sp>
          <p:nvSpPr>
            <p:cNvPr id="32777" name="AutoShape 9"/>
            <p:cNvSpPr>
              <a:spLocks noChangeAspect="1" noChangeArrowheads="1"/>
            </p:cNvSpPr>
            <p:nvPr/>
          </p:nvSpPr>
          <p:spPr bwMode="auto">
            <a:xfrm>
              <a:off x="2276" y="9403"/>
              <a:ext cx="1867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2276" y="10719"/>
              <a:ext cx="1246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898" y="9666"/>
              <a:ext cx="1245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3788" y="9929"/>
              <a:ext cx="0" cy="105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2631" y="9403"/>
              <a:ext cx="0" cy="105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3788" y="9666"/>
              <a:ext cx="355" cy="26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3522" y="10719"/>
              <a:ext cx="266" cy="26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2631" y="9403"/>
              <a:ext cx="267" cy="26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>
              <a:off x="2276" y="10456"/>
              <a:ext cx="355" cy="263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2" name="Rectangle 18"/>
          <p:cNvSpPr>
            <a:spLocks noChangeArrowheads="1"/>
          </p:cNvSpPr>
          <p:nvPr/>
        </p:nvSpPr>
        <p:spPr bwMode="auto">
          <a:xfrm>
            <a:off x="971550" y="4652963"/>
            <a:ext cx="599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Задание 2. Найдите центр симметрии данной фигуры.</a:t>
            </a:r>
          </a:p>
        </p:txBody>
      </p:sp>
      <p:sp>
        <p:nvSpPr>
          <p:cNvPr id="32773" name="Rectangle 18"/>
          <p:cNvSpPr>
            <a:spLocks noChangeArrowheads="1"/>
          </p:cNvSpPr>
          <p:nvPr/>
        </p:nvSpPr>
        <p:spPr bwMode="auto">
          <a:xfrm>
            <a:off x="971550" y="1412875"/>
            <a:ext cx="491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Задание 1. Найдите центр симметрии круга.</a:t>
            </a:r>
          </a:p>
        </p:txBody>
      </p:sp>
      <p:sp>
        <p:nvSpPr>
          <p:cNvPr id="25605" name="Oval 10"/>
          <p:cNvSpPr>
            <a:spLocks noChangeArrowheads="1"/>
          </p:cNvSpPr>
          <p:nvPr/>
        </p:nvSpPr>
        <p:spPr bwMode="auto">
          <a:xfrm>
            <a:off x="1258888" y="2205038"/>
            <a:ext cx="2449512" cy="23764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5" name="Rectangle 18"/>
          <p:cNvSpPr>
            <a:spLocks noChangeArrowheads="1"/>
          </p:cNvSpPr>
          <p:nvPr/>
        </p:nvSpPr>
        <p:spPr bwMode="auto">
          <a:xfrm>
            <a:off x="971550" y="5300663"/>
            <a:ext cx="727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Задание 3. Сколько осей симметрии имеет пятиконечная звезда?.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6372225" y="2133600"/>
            <a:ext cx="2520950" cy="2447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Monotype Corsiva" pitchFamily="66" charset="0"/>
              </a:rPr>
              <a:t>Закрепление изученного материала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Работа по учебнику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619250" y="2565400"/>
            <a:ext cx="33131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Monotype Corsiva" pitchFamily="66" charset="0"/>
              </a:rPr>
              <a:t>№ 418 (устно),</a:t>
            </a:r>
          </a:p>
          <a:p>
            <a:r>
              <a:rPr lang="ru-RU" sz="4000">
                <a:latin typeface="Monotype Corsiva" pitchFamily="66" charset="0"/>
              </a:rPr>
              <a:t>№ 422 (устно),</a:t>
            </a:r>
          </a:p>
          <a:p>
            <a:r>
              <a:rPr lang="ru-RU" sz="4000">
                <a:latin typeface="Monotype Corsiva" pitchFamily="66" charset="0"/>
              </a:rPr>
              <a:t>№ 416,</a:t>
            </a:r>
          </a:p>
          <a:p>
            <a:r>
              <a:rPr lang="ru-RU" sz="4000">
                <a:latin typeface="Monotype Corsiva" pitchFamily="66" charset="0"/>
              </a:rPr>
              <a:t>№ 421.</a:t>
            </a:r>
          </a:p>
        </p:txBody>
      </p:sp>
      <p:pic>
        <p:nvPicPr>
          <p:cNvPr id="33796" name="Picture 6" descr="iuzvni5mq6z5rh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276475"/>
            <a:ext cx="2127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Повторение изученного материала</a:t>
            </a:r>
            <a:r>
              <a:rPr lang="ru-RU" smtClean="0">
                <a:latin typeface="Arial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98692" y="1193006"/>
          <a:ext cx="6858001" cy="4988682"/>
        </p:xfrm>
        <a:graphic>
          <a:graphicData uri="http://schemas.openxmlformats.org/drawingml/2006/table">
            <a:tbl>
              <a:tblPr/>
              <a:tblGrid>
                <a:gridCol w="4644209"/>
                <a:gridCol w="553007"/>
                <a:gridCol w="553889"/>
                <a:gridCol w="553007"/>
                <a:gridCol w="553889"/>
              </a:tblGrid>
              <a:tr h="14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Параллелогр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Прямоугол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Ромб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Квадрат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Противолежащие стороны параллельны и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Все стороны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Противолежащие углы равны, сумма соседних углов равна 180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Все углы прямые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пересекаются и точкой пересечения делятся пополам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взаимно перпендикулярны и являются биссектрисами углов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5" descr="i?id=bdbe7d4117a26e0b69b79d0f1ae17531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1920x1200_px_1931_Buick_car_vintage-780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557338"/>
            <a:ext cx="25923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12" descr="kak-sdelat-hXJS-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1" name="Picture 13" descr="i?id=3e1dee47e5269b05c0697313c44a4a06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437063"/>
            <a:ext cx="20669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5" descr="i?id=950eebb595eb9241da8304368547e2f1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365625"/>
            <a:ext cx="27654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17" descr="15-696x52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4" name="Picture 19" descr="small-business-bank-account-comparison-2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341438"/>
            <a:ext cx="46196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2"/>
          <p:cNvSpPr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latin typeface="Monotype Corsiva" pitchFamily="66" charset="0"/>
              </a:rPr>
              <a:t>Подведение итогов урока. 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48859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857018"/>
            <a:ext cx="52834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Домашнее задание: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613" y="2819400"/>
            <a:ext cx="6408737" cy="2663825"/>
          </a:xfrm>
          <a:prstGeom prst="roundRect">
            <a:avLst>
              <a:gd name="adj" fmla="val 4085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10253F"/>
                </a:solidFill>
                <a:latin typeface="Monotype Corsiva" pitchFamily="66" charset="0"/>
                <a:cs typeface="Arial" charset="0"/>
              </a:rPr>
              <a:t>Вопросы 16 – 20 стр. 115,</a:t>
            </a:r>
            <a:r>
              <a:rPr lang="ru-RU" sz="3200" b="1">
                <a:solidFill>
                  <a:srgbClr val="10253F"/>
                </a:solidFill>
                <a:latin typeface="Arial" charset="0"/>
                <a:cs typeface="Arial" charset="0"/>
              </a:rPr>
              <a:t> №417, 423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971550" y="765175"/>
            <a:ext cx="7272338" cy="4497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О симметрия! Гимн тебе пою!</a:t>
            </a:r>
          </a:p>
          <a:p>
            <a:pPr>
              <a:buFont typeface="Arial" charset="0"/>
              <a:buNone/>
            </a:pPr>
            <a:r>
              <a:rPr lang="ru-RU" i="1" smtClean="0"/>
              <a:t>Тебя повсюду в мире узнаю.</a:t>
            </a:r>
          </a:p>
          <a:p>
            <a:pPr>
              <a:buFont typeface="Arial" charset="0"/>
              <a:buNone/>
            </a:pPr>
            <a:r>
              <a:rPr lang="ru-RU" i="1" smtClean="0"/>
              <a:t>Ты в Эйфелевой башне, в малой мошке,</a:t>
            </a:r>
          </a:p>
          <a:p>
            <a:pPr>
              <a:buFont typeface="Arial" charset="0"/>
              <a:buNone/>
            </a:pPr>
            <a:r>
              <a:rPr lang="ru-RU" i="1" smtClean="0"/>
              <a:t>Ты в елочке, что у лесной дорожки.</a:t>
            </a:r>
          </a:p>
          <a:p>
            <a:pPr>
              <a:buFont typeface="Arial" charset="0"/>
              <a:buNone/>
            </a:pPr>
            <a:r>
              <a:rPr lang="ru-RU" i="1" smtClean="0"/>
              <a:t>С тобою в дружбе и тюльпан, и роза.</a:t>
            </a:r>
          </a:p>
          <a:p>
            <a:pPr>
              <a:buFont typeface="Arial" charset="0"/>
              <a:buNone/>
            </a:pPr>
            <a:r>
              <a:rPr lang="ru-RU" i="1" smtClean="0"/>
              <a:t>И снежный рой - творение мороза.</a:t>
            </a:r>
          </a:p>
        </p:txBody>
      </p:sp>
      <p:pic>
        <p:nvPicPr>
          <p:cNvPr id="3686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221163"/>
            <a:ext cx="21193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221163"/>
            <a:ext cx="25765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860800"/>
            <a:ext cx="1908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Повторение изученного материала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8371" y="1263716"/>
          <a:ext cx="6858001" cy="5051730"/>
        </p:xfrm>
        <a:graphic>
          <a:graphicData uri="http://schemas.openxmlformats.org/drawingml/2006/table">
            <a:tbl>
              <a:tblPr/>
              <a:tblGrid>
                <a:gridCol w="4644209"/>
                <a:gridCol w="553007"/>
                <a:gridCol w="553889"/>
                <a:gridCol w="553007"/>
                <a:gridCol w="553889"/>
              </a:tblGrid>
              <a:tr h="14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Параллелогр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Прямоугол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Ромб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Квадрат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Противолежащие стороны параллельны и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Все стороны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Противолежащие углы равны, сумма соседних углов равна 180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Все углы прямые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пересекаются и точкой пересечения делятся пополам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равны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Диагонали взаимно перпендикулярны и являются биссектрисами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его углов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403350" y="1412875"/>
            <a:ext cx="424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14300" algn="ctr"/>
            <a:r>
              <a:rPr lang="ru-RU"/>
              <a:t>Критерии оценивания:  </a:t>
            </a:r>
          </a:p>
          <a:p>
            <a:pPr indent="114300" algn="ctr"/>
            <a:r>
              <a:rPr lang="ru-RU"/>
              <a:t>«5» - без ошибок                                             «4» - не более 3 ошибок</a:t>
            </a:r>
          </a:p>
          <a:p>
            <a:pPr indent="114300" algn="ctr"/>
            <a:r>
              <a:rPr lang="ru-RU"/>
              <a:t>«3» - от 4 до 7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Monotype Corsiva" pitchFamily="66" charset="0"/>
              </a:rPr>
              <a:t>Повторение изученного материала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6327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1. Любой ромб является…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квадратом;          в) параллелограммом;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прямоугольником;     г) нет правильного ответа.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2. Если в четырехугольнике диагонали перпендикулярны, то этот четырехугольник…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ромб;                 в) прямоугольник;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квадрат;            г) нет правильного ответа.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3.Если в параллелограмме диагонали перпендикулярны, то этот параллелограмм…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ромб;                в) прямоугольник;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квадрат;           г) нет правильного ответа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4. Прямоугольник – это четырехугольник, в котором…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противолежащие стороны параллельны, а  диагонали равны;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диагонали точкой пересечения делятся пополам и являются биссектрисами его углов;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в) два угла прямые и две стороны равны; 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г) нет правильного ответа.</a:t>
            </a:r>
            <a:endParaRPr lang="ru-RU" sz="20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800" smtClean="0">
              <a:cs typeface="Times New Roman" pitchFamily="18" charset="0"/>
            </a:endParaRP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1111" t="6944" r="11111" b="9723"/>
          <a:stretch>
            <a:fillRect/>
          </a:stretch>
        </p:blipFill>
        <p:spPr>
          <a:xfrm>
            <a:off x="1403350" y="836613"/>
            <a:ext cx="6911975" cy="55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765175"/>
            <a:ext cx="7194550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620713"/>
            <a:ext cx="6842125" cy="5868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3775" y="836613"/>
            <a:ext cx="3778250" cy="5400675"/>
          </a:xfrm>
        </p:spPr>
      </p:pic>
      <p:pic>
        <p:nvPicPr>
          <p:cNvPr id="112645" name="Picture 5" descr="Картинка 19 из 3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836613"/>
            <a:ext cx="37782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4" descr="76_60_7_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561975"/>
            <a:ext cx="6916738" cy="553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350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Повторение изученного материала </vt:lpstr>
      <vt:lpstr>Повторение изученного материала</vt:lpstr>
      <vt:lpstr>Повторение изученного материала</vt:lpstr>
      <vt:lpstr>Слайд 5</vt:lpstr>
      <vt:lpstr>Слайд 6</vt:lpstr>
      <vt:lpstr>Слайд 7</vt:lpstr>
      <vt:lpstr>Слайд 8</vt:lpstr>
      <vt:lpstr>Слайд 9</vt:lpstr>
      <vt:lpstr>Тема урока:</vt:lpstr>
      <vt:lpstr>Слайд 11</vt:lpstr>
      <vt:lpstr>Осевая симметрия</vt:lpstr>
      <vt:lpstr>Фигуры, обладающие осевой симметрией</vt:lpstr>
      <vt:lpstr>Симметрия относительно прямой</vt:lpstr>
      <vt:lpstr>Центральная симметрия</vt:lpstr>
      <vt:lpstr>Фигуры, обладающие центральной симметрией</vt:lpstr>
      <vt:lpstr>Симметрия относительно точки</vt:lpstr>
      <vt:lpstr>Закрепление изученного материала</vt:lpstr>
      <vt:lpstr>Закрепление изученного материала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45</cp:revision>
  <dcterms:created xsi:type="dcterms:W3CDTF">2014-07-09T08:50:25Z</dcterms:created>
  <dcterms:modified xsi:type="dcterms:W3CDTF">2020-10-14T18:39:34Z</dcterms:modified>
</cp:coreProperties>
</file>