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409" r:id="rId2"/>
    <p:sldId id="429" r:id="rId3"/>
    <p:sldId id="430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41" r:id="rId12"/>
    <p:sldId id="442" r:id="rId13"/>
    <p:sldId id="447" r:id="rId14"/>
    <p:sldId id="443" r:id="rId15"/>
    <p:sldId id="444" r:id="rId16"/>
    <p:sldId id="445" r:id="rId17"/>
    <p:sldId id="446" r:id="rId18"/>
    <p:sldId id="420" r:id="rId19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A4"/>
    <a:srgbClr val="0066FF"/>
    <a:srgbClr val="0000CC"/>
    <a:srgbClr val="FF4343"/>
    <a:srgbClr val="E8B8B8"/>
    <a:srgbClr val="020452"/>
    <a:srgbClr val="4FC58D"/>
    <a:srgbClr val="FFCC29"/>
    <a:srgbClr val="5497D4"/>
    <a:srgbClr val="672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22" autoAdjust="0"/>
    <p:restoredTop sz="96433" autoAdjust="0"/>
  </p:normalViewPr>
  <p:slideViewPr>
    <p:cSldViewPr snapToGrid="0">
      <p:cViewPr varScale="1">
        <p:scale>
          <a:sx n="81" d="100"/>
          <a:sy n="81" d="100"/>
        </p:scale>
        <p:origin x="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57C6A-E06F-4F79-B57C-1FA2B1E300AE}" type="datetimeFigureOut">
              <a:rPr lang="ru-RU" smtClean="0"/>
              <a:pPr/>
              <a:t>07.04.22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8A6B-EF53-4B59-8EEC-BA5ED76D1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29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89080-6966-4F2E-9450-9EF9D74D8F2F}" type="datetimeFigureOut">
              <a:rPr lang="ru-RU" smtClean="0"/>
              <a:pPr/>
              <a:t>07.04.22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9AC0D-758D-4EE4-9D8A-A9ABC0BA7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4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2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5D628-3357-4905-BED3-D90B64D710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07.04.22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93C53-6DFF-47FD-B495-5DA489111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67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426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07.04.22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00B7-A35B-47A0-97EF-5D192E276F3D}" type="datetimeFigureOut">
              <a:rPr lang="ru-RU" smtClean="0"/>
              <a:t>07.04.22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14FD9-84C4-458C-B0EC-5A6B8328B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9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5D628-3357-4905-BED3-D90B64D7104D}" type="datetimeFigureOut">
              <a:rPr lang="ru-RU" smtClean="0"/>
              <a:pPr/>
              <a:t>07.04.22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93C53-6DFF-47FD-B495-5DA489111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8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80593"/>
            <a:ext cx="12056882" cy="2027011"/>
          </a:xfr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Педагогический класс «Будущий педагог»</a:t>
            </a:r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57969" y="155591"/>
            <a:ext cx="12480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Государственное бюджетное общеобразовательное учреждение Самарской области основная общеобразовательная школа с. Малое </a:t>
            </a:r>
            <a:r>
              <a:rPr lang="ru-RU" sz="2400" b="1" dirty="0" err="1"/>
              <a:t>Ибряйкино</a:t>
            </a:r>
            <a:r>
              <a:rPr lang="ru-RU" sz="2400" b="1" dirty="0"/>
              <a:t> муниципального района </a:t>
            </a:r>
            <a:r>
              <a:rPr lang="ru-RU" sz="2400" b="1" dirty="0" err="1"/>
              <a:t>Похвистневский</a:t>
            </a:r>
            <a:r>
              <a:rPr lang="ru-RU" sz="2400" b="1" dirty="0"/>
              <a:t> Самарской области.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10378966" y="6142785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6E198-51BB-468C-9727-55D244E9E34D}" type="datetime1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07.04.22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71" y="3491484"/>
            <a:ext cx="7031129" cy="313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07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Большой вклад в развитие отечественной педагогики внесли Л. Н. Толстой, К. Д. Ушинский, А. С. Макаренко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 многие другие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5FD71-5363-4455-845A-5153AEB1138F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13316" name="Picture 2" descr="C:\Users\Oxana\Desktop\220px-Tolstoy_18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1963" y="1706563"/>
            <a:ext cx="3052762" cy="3871912"/>
          </a:xfrm>
        </p:spPr>
      </p:pic>
      <p:pic>
        <p:nvPicPr>
          <p:cNvPr id="13317" name="Picture 3" descr="C:\Users\Oxana\Desktop\200px-00193_hi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1676401"/>
            <a:ext cx="27495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C:\Users\Oxana\Desktop\makaren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1676401"/>
            <a:ext cx="29210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120688"/>
      </p:ext>
    </p:extLst>
  </p:cSld>
  <p:clrMapOvr>
    <a:masterClrMapping/>
  </p:clrMapOvr>
  <p:transition advTm="10966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    </a:t>
            </a:r>
            <a:r>
              <a:rPr lang="ru-RU" b="1" dirty="0" smtClean="0"/>
              <a:t>«Педагогический класс»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4107"/>
            <a:ext cx="7786760" cy="2699078"/>
          </a:xfrm>
        </p:spPr>
        <p:txBody>
          <a:bodyPr>
            <a:noAutofit/>
          </a:bodyPr>
          <a:lstStyle/>
          <a:p>
            <a:pPr marL="0" indent="363538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воспитание будущего учителя — это длительный процесс, который начинается задолго до поступления молодого человека в профессиональное учебное заведение и начала работы. Многолетний опыт педагогического образования в нашей стране говорит о том, что большое значение имеет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допрофессиональная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подготовка. Одной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самых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эффективных форм являются педагогические классы.</a:t>
            </a:r>
          </a:p>
          <a:p>
            <a:pPr marL="0" indent="363538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воспитать будущих учителей в нашей школе организован «Педагогический класс», в состав которого входит учащаяся 7 класса Манаенко М. Руководитель класса учитель математики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Илехметов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А.Ю. Мария в будущем мечтает стать учителем начальных классов.</a:t>
            </a:r>
          </a:p>
          <a:p>
            <a:pPr marL="0" indent="363538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2" r="15535" b="20460"/>
          <a:stretch/>
        </p:blipFill>
        <p:spPr>
          <a:xfrm>
            <a:off x="9104000" y="1584107"/>
            <a:ext cx="2801487" cy="375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0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360" y="636729"/>
            <a:ext cx="4419286" cy="1854912"/>
          </a:xfrm>
        </p:spPr>
        <p:txBody>
          <a:bodyPr>
            <a:noAutofit/>
          </a:bodyPr>
          <a:lstStyle/>
          <a:p>
            <a:pPr marL="0" indent="363538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ООШ с. Малое Ибряйкино принимает участие в реализации этого проекта с 2022 года. За этот короткий срок накоплен опыт работы, ориентированный на выбор профессии учителя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3538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3538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3538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63538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88" y="556943"/>
            <a:ext cx="5981788" cy="336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5" y="3332830"/>
            <a:ext cx="5589047" cy="314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4" b="24559"/>
          <a:stretch/>
        </p:blipFill>
        <p:spPr>
          <a:xfrm>
            <a:off x="6165759" y="4132377"/>
            <a:ext cx="6026241" cy="234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63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315" y="4176075"/>
            <a:ext cx="10750485" cy="1689804"/>
          </a:xfrm>
        </p:spPr>
        <p:txBody>
          <a:bodyPr>
            <a:noAutofit/>
          </a:bodyPr>
          <a:lstStyle/>
          <a:p>
            <a:pPr marL="0" indent="363538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допрофессионального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обучения и воспитания школьников являются формирование у старшеклассников представления о педагогической профессии, отношения к учителю как профессионалу, ориентирование учащихся в системе ценностей, которые отражают специфику педагогической деятельности, организация самопознания, развитие профессиональных интересов, профессиональное самоопределение, соотнесение собственных возможностей, особенностей с представлениями о профессии.</a:t>
            </a:r>
          </a:p>
          <a:p>
            <a:pPr marL="0" indent="0">
              <a:buNone/>
            </a:pP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25" y="301331"/>
            <a:ext cx="6227784" cy="3801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574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9559" y="188640"/>
            <a:ext cx="106240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/>
            <a:r>
              <a:rPr lang="ru-RU" sz="2000" dirty="0" smtClean="0"/>
              <a:t>Первые </a:t>
            </a:r>
            <a:r>
              <a:rPr lang="ru-RU" sz="2000" dirty="0"/>
              <a:t>пробы проводятся как проигрывание ситуаций в своем классе. Положительной стороной этого вида проб является то, что ребята готовы быть не только организаторами какого-то дела, но и его участниками. Зная трудности, которые возникают у тех, кто организует мероприятие, они стараются помочь, поддержать одноклассников. У ребят происходит изменение в отношении к «педагогу», изменяется и позиция ученика. Это является важным шагом в процессе осознания деятельности учителя.</a:t>
            </a:r>
          </a:p>
          <a:p>
            <a:pPr indent="363538" algn="just"/>
            <a:r>
              <a:rPr lang="ru-RU" sz="2000" dirty="0"/>
              <a:t>Так же обучающимся доводится информация о государственных программах для учителей, что мотивирует с выбором профессии учитель.</a:t>
            </a:r>
          </a:p>
          <a:p>
            <a:pPr indent="363538" algn="just"/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7" y="2707847"/>
            <a:ext cx="6204932" cy="349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519" y="3510305"/>
            <a:ext cx="5649798" cy="3178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80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Государственные программы для учителей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2020 года запускается реализация госпрограммы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«Земский учитель»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выплаты. В рамках данной госпрограммы предусматривается осуществлять выплату единовременной компенсации в размере 1 млн руб. учителю, прибывшему (переехавшему) на работу: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сельские населенные пункты;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рабочие поселки;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поселки городского типа;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города с населением до 50 тыс. человек.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79" y="3582185"/>
            <a:ext cx="4457829" cy="250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75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Ипотека для молодых учителей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651" y="2193270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Ипотека для молодых учителей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Государство оказывает помощь учителю во время получения ипотеки, компенсируя разницу при оплате первого взноса при помощи средств из фонда региональных бюджетов. Такое субсидирование — это существенная помощь преподавателю с низким среднемесячным доходом.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Льготная ипотека для учителей в 2020 году — это погашение государством определённой части (до 40%) от стоимости квартиры или дома. Благодаря этому цена на жильё получается доступной, и любой молодой учитель сможет позволить себе купить квартиру по ипотеке, выплачивая небольшие ежемесячные проценты. Кроме этого ссуду в виде льготной ипотеки можно потратить не только на погашение первого взноса, но и для оплаты процентной ставки по займу.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45" y="223723"/>
            <a:ext cx="4030482" cy="2267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08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Поощрения лучшим учителям страны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 направления «поддержка лучших учителей» приоритетного национального проекта «образование» в 2006-2009 годах выплачивалось денежное поощрение 10 000 лучшим учителям в размере 100 тыс. Рублей каждое.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Начиная с 2010 года, в соответствии с указом президента российской федерации от 28 января 2010 г. № 117, ежегодно выплачивается денежное поощрение 1 000 лучшим учителям в размере 200 тыс.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каждое.</a:t>
            </a:r>
          </a:p>
        </p:txBody>
      </p:sp>
      <p:pic>
        <p:nvPicPr>
          <p:cNvPr id="2050" name="Picture 2" descr="Образ дерева как символ роста и процветания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21" y="4479326"/>
            <a:ext cx="2148167" cy="212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73"/>
          <a:stretch/>
        </p:blipFill>
        <p:spPr>
          <a:xfrm>
            <a:off x="1905445" y="1451419"/>
            <a:ext cx="8154866" cy="50904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1995" y="716407"/>
            <a:ext cx="10363201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7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27164" y="2286000"/>
            <a:ext cx="11298492" cy="2027649"/>
          </a:xfrm>
        </p:spPr>
        <p:txBody>
          <a:bodyPr>
            <a:noAutofit/>
          </a:bodyPr>
          <a:lstStyle/>
          <a:p>
            <a:pPr eaLnBrk="1" hangingPunct="1"/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Профессия</a:t>
            </a:r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053" name="Содержимое 3" descr="C:\Users\Oxana\Pictures\cf5d5f652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68" y="329769"/>
            <a:ext cx="2398331" cy="225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1"/>
          <p:cNvSpPr>
            <a:spLocks noChangeArrowheads="1"/>
          </p:cNvSpPr>
          <p:nvPr/>
        </p:nvSpPr>
        <p:spPr bwMode="auto">
          <a:xfrm>
            <a:off x="4436302" y="625565"/>
            <a:ext cx="66246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Чтобы быть хорошим преподавателем, </a:t>
            </a:r>
          </a:p>
          <a:p>
            <a:pPr algn="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нужно любить то, что преподаешь,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r" eaLnBrk="0" hangingPunct="0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 любить тех, кому преподаешь.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r" eaLnBrk="0" hangingPunct="0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Василий Ключевский</a:t>
            </a:r>
          </a:p>
        </p:txBody>
      </p:sp>
    </p:spTree>
    <p:extLst>
      <p:ext uri="{BB962C8B-B14F-4D97-AF65-F5344CB8AC3E}">
        <p14:creationId xmlns:p14="http://schemas.microsoft.com/office/powerpoint/2010/main" val="224013643"/>
      </p:ext>
    </p:extLst>
  </p:cSld>
  <p:clrMapOvr>
    <a:masterClrMapping/>
  </p:clrMapOvr>
  <p:transition advTm="3978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71438"/>
            <a:ext cx="9332976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характеристика профессии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74825" y="1214438"/>
            <a:ext cx="8447088" cy="2000250"/>
          </a:xfrm>
        </p:spPr>
        <p:txBody>
          <a:bodyPr rtlCol="0">
            <a:noAutofit/>
          </a:bodyPr>
          <a:lstStyle/>
          <a:p>
            <a:pPr algn="just"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— это уникальная профессия, вне времени, моды и географии. </a:t>
            </a:r>
          </a:p>
          <a:p>
            <a:pPr algn="just"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Являясь одной из древнейших профессий, она остаётся нужной  и востребованной по сей день. </a:t>
            </a:r>
          </a:p>
          <a:p>
            <a:pPr algn="just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работают не только в школе, они передают знания в колледжах и институтах и других учебных заведениях. </a:t>
            </a:r>
          </a:p>
          <a:p>
            <a:pPr>
              <a:defRPr/>
            </a:pP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34B66-E541-4043-9355-EADE80608D42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76" y="3685975"/>
            <a:ext cx="5022323" cy="297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9365878"/>
      </p:ext>
    </p:extLst>
  </p:cSld>
  <p:clrMapOvr>
    <a:masterClrMapping/>
  </p:clrMapOvr>
  <p:transition advTm="2226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46946" y="219457"/>
            <a:ext cx="5198300" cy="1071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профессии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558004" y="5332259"/>
            <a:ext cx="8604250" cy="12969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400" dirty="0"/>
              <a:t>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Когда-то давно, когда разделения труда не существовало, учителями становились все старшие,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опытные представители племени/общины</a:t>
            </a:r>
            <a:r>
              <a:rPr lang="ru-RU" sz="2400" dirty="0"/>
              <a:t>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337D3-F1EE-4D4A-A7A4-8FF17EA2435F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7173" name="Picture 2" descr="C:\Users\Oxana\Desktop\cyclorama-view_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1416559"/>
            <a:ext cx="5170234" cy="379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891584"/>
      </p:ext>
    </p:extLst>
  </p:cSld>
  <p:clrMapOvr>
    <a:masterClrMapping/>
  </p:clrMapOvr>
  <p:transition advTm="21325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667500" y="928689"/>
            <a:ext cx="3549650" cy="3013075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400"/>
              <a:t>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Затем, учителями становились люди, владевшие тем или иным ремеслом и передававшие тот или иной навык/знание.</a:t>
            </a:r>
          </a:p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EE47A-F948-4C82-BEC4-ED2701DC4E9A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8197" name="Picture 1" descr="C:\Users\Oxana\Desktop\4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96" y="578866"/>
            <a:ext cx="4392612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5" descr="Cave_ma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9" y="4286250"/>
            <a:ext cx="27765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553513"/>
      </p:ext>
    </p:extLst>
  </p:cSld>
  <p:clrMapOvr>
    <a:masterClrMapping/>
  </p:clrMapOvr>
  <p:transition advTm="8237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Афинская система воспитания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BDA15-829C-4F3A-82B5-6A5ABBC5566F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9220" name="Picture 2" descr="C:\Users\Oxana\Desktop\Atticheskaya-vaza-593x4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7063" y="928688"/>
            <a:ext cx="6064250" cy="4000500"/>
          </a:xfrm>
        </p:spPr>
      </p:pic>
      <p:sp>
        <p:nvSpPr>
          <p:cNvPr id="9221" name="Прямоугольник 5"/>
          <p:cNvSpPr>
            <a:spLocks noChangeArrowheads="1"/>
          </p:cNvSpPr>
          <p:nvPr/>
        </p:nvSpPr>
        <p:spPr bwMode="auto">
          <a:xfrm>
            <a:off x="2667001" y="5072063"/>
            <a:ext cx="73580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Предполагала начало обучения с 7 лет, когда педагог (так называли черного раба) вел ребенка в школу, где сначала он проходил чтение и счет, затем наступала очередь литературного и эстетического воспитания. Большая роль отводилась и физическому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воспитанию.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92005"/>
      </p:ext>
    </p:extLst>
  </p:cSld>
  <p:clrMapOvr>
    <a:masterClrMapping/>
  </p:clrMapOvr>
  <p:transition advTm="25163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680645" y="1035845"/>
            <a:ext cx="4572000" cy="2143125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Спартанская система воспитания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2B8AB-7ED2-4E59-BFDE-B0676C0673C2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10244" name="Picture 1" descr="C:\Users\Oxana\Desktop\гре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476250"/>
            <a:ext cx="3027362" cy="4667250"/>
          </a:xfrm>
        </p:spPr>
      </p:pic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1734598" y="5275041"/>
            <a:ext cx="5452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Основное внимание уделяла воспитанию физической выносливости.</a:t>
            </a:r>
          </a:p>
        </p:txBody>
      </p:sp>
      <p:pic>
        <p:nvPicPr>
          <p:cNvPr id="10246" name="Рисунок 6" descr="people (289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57689"/>
            <a:ext cx="2513012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181808"/>
      </p:ext>
    </p:extLst>
  </p:cSld>
  <p:clrMapOvr>
    <a:masterClrMapping/>
  </p:clrMapOvr>
  <p:transition advTm="11856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Образование эпохи Средневековья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носило в основном религиозный характер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8F1B9-57C9-4D8F-B1C3-3FF65EA2B661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11268" name="Picture 1" descr="C:\Users\Oxana\Desktop\protostor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3164" y="1060451"/>
            <a:ext cx="4833937" cy="5730875"/>
          </a:xfrm>
        </p:spPr>
      </p:pic>
    </p:spTree>
    <p:extLst>
      <p:ext uri="{BB962C8B-B14F-4D97-AF65-F5344CB8AC3E}">
        <p14:creationId xmlns:p14="http://schemas.microsoft.com/office/powerpoint/2010/main" val="342536520"/>
      </p:ext>
    </p:extLst>
  </p:cSld>
  <p:clrMapOvr>
    <a:masterClrMapping/>
  </p:clrMapOvr>
  <p:transition advTm="15662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 лишь в 18 — 19 веках, преподавание как официально признанная профессия стало массовым явлением в Европе и во всём мире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5FBDC-B41B-424D-B4FF-9D2129CC60DF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12292" name="Picture 1" descr="C:\Users\Oxana\Desktop\8c4130f484c4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9188" y="1212851"/>
            <a:ext cx="7535862" cy="5383213"/>
          </a:xfrm>
        </p:spPr>
      </p:pic>
    </p:spTree>
    <p:extLst>
      <p:ext uri="{BB962C8B-B14F-4D97-AF65-F5344CB8AC3E}">
        <p14:creationId xmlns:p14="http://schemas.microsoft.com/office/powerpoint/2010/main" val="3623553920"/>
      </p:ext>
    </p:extLst>
  </p:cSld>
  <p:clrMapOvr>
    <a:masterClrMapping/>
  </p:clrMapOvr>
  <p:transition advTm="10109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7403</TotalTime>
  <Words>636</Words>
  <Application>Microsoft Office PowerPoint</Application>
  <PresentationFormat>Широкоэкранный</PresentationFormat>
  <Paragraphs>57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Педагогический класс «Будущий педагог» </vt:lpstr>
      <vt:lpstr>Профессия «Учитель»</vt:lpstr>
      <vt:lpstr>Общая характеристика профессии</vt:lpstr>
      <vt:lpstr>История профессии</vt:lpstr>
      <vt:lpstr>Презентация PowerPoint</vt:lpstr>
      <vt:lpstr>Афинская система воспитания</vt:lpstr>
      <vt:lpstr>Спартанская система воспитания</vt:lpstr>
      <vt:lpstr>Образование эпохи Средневековья  носило в основном религиозный характер</vt:lpstr>
      <vt:lpstr>И лишь в 18 — 19 веках, преподавание как официально признанная профессия стало массовым явлением в Европе и во всём мире</vt:lpstr>
      <vt:lpstr>Большой вклад в развитие отечественной педагогики внесли Л. Н. Толстой, К. Д. Ушинский, А. С. Макаренко  и многие другие</vt:lpstr>
      <vt:lpstr>                  «Педагогический класс»</vt:lpstr>
      <vt:lpstr>Презентация PowerPoint</vt:lpstr>
      <vt:lpstr>Презентация PowerPoint</vt:lpstr>
      <vt:lpstr>Презентация PowerPoint</vt:lpstr>
      <vt:lpstr>Государственные программы для учителей</vt:lpstr>
      <vt:lpstr>Ипотека для молодых учителей</vt:lpstr>
      <vt:lpstr>Поощрения лучшим учителям страны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User-004</dc:creator>
  <cp:lastModifiedBy>RePack by Diakov</cp:lastModifiedBy>
  <cp:revision>548</cp:revision>
  <cp:lastPrinted>2021-07-01T09:31:40Z</cp:lastPrinted>
  <dcterms:created xsi:type="dcterms:W3CDTF">2021-02-15T09:04:25Z</dcterms:created>
  <dcterms:modified xsi:type="dcterms:W3CDTF">2022-04-06T20:36:27Z</dcterms:modified>
</cp:coreProperties>
</file>